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335" r:id="rId4"/>
    <p:sldId id="375" r:id="rId5"/>
    <p:sldId id="373" r:id="rId6"/>
    <p:sldId id="381" r:id="rId7"/>
    <p:sldId id="382" r:id="rId8"/>
    <p:sldId id="383" r:id="rId9"/>
    <p:sldId id="378" r:id="rId10"/>
    <p:sldId id="386" r:id="rId11"/>
    <p:sldId id="317" r:id="rId12"/>
    <p:sldId id="384" r:id="rId13"/>
    <p:sldId id="385" r:id="rId14"/>
    <p:sldId id="364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314" autoAdjust="0"/>
  </p:normalViewPr>
  <p:slideViewPr>
    <p:cSldViewPr snapToGrid="0">
      <p:cViewPr>
        <p:scale>
          <a:sx n="94" d="100"/>
          <a:sy n="94" d="100"/>
        </p:scale>
        <p:origin x="-341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12:00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17092 5450 0,'0'18'0,"18"-18"16,88 71-16,52-1 0,-17-35 15,89 36 1,34-53-16,1-18 0,-1 0 15,-70 0-15,-123-18 16,-36 18 0,353 18 77,-317-18-93,52 0 16,19 0-16,16 0 0,19 0 31,17-18-31,-36 0 0,-16-17 16,-107 0-16,-35 0 125,17 35-109</inkml:trace>
  <inkml:trace contextRef="#ctx0" brushRef="#br0" timeOffset="1200.34">26547 6279 0,'229'53'93,"-70"-17"-93,-54-36 32,54 0-32,-88 0 15,-18-18-15,52 18 0,37-35 16,16-1-16,107 36 15,-1-52-15,36 16 16,35-34-16,-70-1 0,-71 36 16,-159 0-16,1 35 62,17 17-46,52-17-16,1 35 15,-53-35 1,212 71 62,-159-36-78,-36-35 16</inkml:trace>
  <inkml:trace contextRef="#ctx0" brushRef="#br0" timeOffset="16161.94">10636 8784 0,'194'0'172,"-106"-17"-172,54-19 16,-37 36-16,-87 0 0,17 0 15,371-35 79,-283 0 109,-87 35-203</inkml:trace>
  <inkml:trace contextRef="#ctx0" brushRef="#br0" timeOffset="30696.85">1111 8114 0,'124'0'110,"-89"-18"-95,124 1 173,-18 17-79,-53 0-46,-17-36-63,-36 36 15,71 0 188,-71 0-203,-17 0 0</inkml:trace>
  <inkml:trace contextRef="#ctx0" brushRef="#br0" timeOffset="33712.11">7444 12559 0,'17'0'219,"36"0"-219,-18 35 0,1-35 0,34 0 15,1 0-15,17 0 16,18 18 0,17-18-16,-17 0 0,-71 0 15,-35 35-15,36-35 156,17 0-109,-18 0 0,0 0-31,71 0-1,-35 0-15,-54 0 16</inkml:trace>
  <inkml:trace contextRef="#ctx0" brushRef="#br0" timeOffset="41309.29">4022 4992 0,'229'0'47,"-141"0"-47,124 0 16,-18 0-1,70 0-15,-70-35 0,-35 35 16,-88-36-16</inkml:trace>
  <inkml:trace contextRef="#ctx0" brushRef="#br0" timeOffset="42323.65">5786 5397 0,'52'-35'47,"1"35"-47,88-35 0,-17 35 15,52 0 1,-17-35-16,70 35 16,-193 0-16</inkml:trace>
  <inkml:trace contextRef="#ctx0" brushRef="#br0" timeOffset="50624.85">4427 13282 0,'18'0'78,"53"0"-63,317 35 64,-283-35-79,-16 0 15,-19 0 1,195-17 93,-195 17-109,36 0 0,-53 0 47,-18-36-47,106 36 0,-17 0 16,17-35-16,-17 35 15,-19-35 1,-69 35-16,17-35 0,17 35 16,-35 0-16,1 0 15,34 0 1,-17-36-16,88 36 0,-35 0 15,-18 0-15,-52 0 0,-1 0 32,35 0-32,-34 0 15,17 0-15,17 0 16,-35 0 0,36 0-1,17 0-15,-17 0 0,-36 0 16,0 0-16,159 0 94,-88 0-94,-53 0 0,18 0 15,-36 0 79,0 0 0,124 0 15,-53 0-93,-36 0-16,18 0 15,18 0-15,18 0 16,17 0-16,18 0 0,17 18 16,-52-18-1,-54 35-15,1-35 16,-36 36-16,88-36 94,71 0-1,-88 0 1,-35 0-78,-36-18-16</inkml:trace>
  <inkml:trace contextRef="#ctx0" brushRef="#br0" timeOffset="56295.02">8237 11712 0,'-35'0'125,"0"0"-125,0 0 0,-36 0 16,0 0-16,18 0 15,18 0-15,-35 0 0,34 0 16,1 0 0,-88 88 46,87-70-62,1 17 16,53 177 62,-18-124-62,35-17-16,0 35 0,-35-54 15,0-16 1,0 34-16,0-34 47,36-36-32,-1 35-15,-35 0 16,17-35 0,89 88 15,-70-88-16,69 71-15,19-36 16,35 0-16,17 1 16,-17-19-16,-53-17 0,-71 0 15,0 0 79</inkml:trace>
  <inkml:trace contextRef="#ctx0" brushRef="#br0" timeOffset="57892.94">988 12718 0,'211'70'156,"-140"-70"-156,35 0 16,17 0-16,18 0 15,-123 0 1,17 0-16,106 0 78</inkml:trace>
  <inkml:trace contextRef="#ctx0" brushRef="#br0" timeOffset="134099.75">29598 6209 0,'88'35'62,"106"36"-62,-88-54 16,35 19 0,18-1-16,-53-35 0,-18 35 15,-17-35-15</inkml:trace>
  <inkml:trace contextRef="#ctx0" brushRef="#br0" timeOffset="207122.36">10954 13441 0,'388'106'125,"-229"-36"-125,-54-70 16,-16 0-16,-54 0 0,0 0 0,36 0 16,-36-17 15,-17 17-31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17:43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9648 15575 0,'53'0'156,"36"0"-156,-54 0 32,35 18-32,-34-18 0,34 0 15,-17 0-15,18 0 16,70 0-16,18 35 0,70-35 16,35 35 15,671 18-31,-811-53 15,-89 0 1,71 0 47,-71 0-63,-17 0 0,17 0 15,177 0 63,-124 36-62,18-36-16,-36 0 16,-17 35-1,18-35-15,-36 0 0,36 0 16,-36 0-16,-17 0 15,17 0 1,0 0-16,36 0 16,52 0-16,18 35 0,18-35 15,106 35 1,-230-35-16,0 0 16,36 0 30,-36 0-46,53 0 0,18 0 16,17 0-16,54-17 16,-18 17-1,17-36-15,-88 36 0,89 0 16,-89-35-16,53 35 16,-53-35-1,18 35-15,-36 0 16,54 0-16,-18-35 0,17 35 15,18 0 1,-70 0-16,-53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17:55.9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20867 7161 0,'335'0'94,"-106"-17"-94,-52 17 0,-54-36 15,53 1-15,19 35 0,-37 0 16,-52 0 0,-71 0-16,1 0 15,-1 0-15,18-35 16,-18 35-16,0 0 16,1 0-1,34 0-15,18-35 16,54-1-16,-107 36 15,0 0 1,-17 0-16,52 0 16,36 0-16,-18 0 15,53 0-15,-70 0 16,-18 0-16,17 0 16,-34 0-16,-1 0 0,36 0 62,-36 0-62,-35-17 94</inkml:trace>
  <inkml:trace contextRef="#ctx0" brushRef="#br0" timeOffset="1321.29">19808 6844 0,'71'0'156,"35"0"-156,-159 0 47,18 0-31</inkml:trace>
  <inkml:trace contextRef="#ctx0" brushRef="#br0" timeOffset="6366.06">25206 8537 0,'35'0'94,"1"0"-94,87 0 16,-88 0-16,1 0 31,-1 0-31,35 0 16,54-35-16,17 35 0,18-35 15,35-1-15,53 1 16,-53 35 0,-71-35-16,-88 35 15,142 0 79,-124 0-94,53 0 47,-71 0-47,88 0 0,54-35 15,17 35-15,35 0 16,0 0 0,-52 0-16,-54 17 15,-17-17-15,-71 0 0,-35 35 16,18-35-16</inkml:trace>
  <inkml:trace contextRef="#ctx0" brushRef="#br0" timeOffset="7875.31">23248 7920 0,'0'70'0,"18"-17"0,-18-17 16,17-1-16,-17 35 0,36-34 16,-1-1-1,71 53 1,-18-17-1,318 123 1,-142-124 0,-193-34-16,17-36 15,-18 0-15,1 0 0,-36 0 16,1 0-16,-19 0 31,-17-18-31,0-53 16,0-17-16,36 18 15,-1-1 1,0 36-16,0-36 0,1 54 16,-36-19-16,0 1 15,0 0 1,0 0-16,-18-36 16,-53 36-16,36-18 0,-35-18 15,17 36-15,17 0 0,-34-36 31,-1 18-31,36 53 0,17-35 16,-17 0-16,-35 35 16,-124-106-1,88 53-15,-18 18 16,54-1-16,34 1 16</inkml:trace>
  <inkml:trace contextRef="#ctx0" brushRef="#br0" timeOffset="9111.19">20884 8414 0,'124'0'110,"-89"35"-110,0-35 15,54 35 1,52 1-16,-35-36 0,88 35 15,-36-18-15,19 19 0,-54-1 16,36-35 15,-124 0-31,-35-18 47,36 18-47,34 0 16,-35 0-16,36 0 125,17 0-63,-17-35-62,-36 35 0,0 0 16,195 0 78</inkml:trace>
  <inkml:trace contextRef="#ctx0" brushRef="#br0" timeOffset="13498.12">16651 10001 0,'159'36'125,"-124"-36"-125,36 0 0,-18 0 78,158 0-78,-123 0 0,-52 0 0,-1 0 16</inkml:trace>
  <inkml:trace contextRef="#ctx0" brushRef="#br0" timeOffset="14309.44">20637 10142 0,'406'18'94,"-300"-18"-79,-18 0-15,18 0 0,-18 0 16,-17 35-16,-1-35 0</inkml:trace>
  <inkml:trace contextRef="#ctx0" brushRef="#br0" timeOffset="16934.04">15240 9754 0,'370'0'140,"-299"0"-140,-36 0 16,-35-35-16</inkml:trace>
  <inkml:trace contextRef="#ctx0" brushRef="#br0" timeOffset="19168.99">21325 11430 0,'618'53'93,"-195"-53"-93,-158 0 16,-1 0-16,-105 35 0,-124-35 16</inkml:trace>
  <inkml:trace contextRef="#ctx0" brushRef="#br0" timeOffset="21119.94">26547 11659 0,'52'0'125,"54"0"-125,-53 0 16,88-17 0,-17-19-16,52 1 0,-17 35 15,-18-35-15,-18 35 16,-17-35 0,-53 35-16,88 0 78,-35 0-47,-88 0-31,17 0 0,71 0 47,-36 0-47,89 0 15,35 0-15,18 0 16,-53 0 0,-124 0-16,124 0 187,-124 0-187,0 0 16,36 0-16,-36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19:12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6756 9507 0,'35'0'234,"36"0"-234,52 36 16,53-36-16,18 0 0,-70 35 0,-89-35 31,71 0 31,-71 0-62,18 0 0,-18 0 16,1 0-16,-1 0 94,0 0-94,1 0 31,-1 0-15,159 35 109,-159-35-110,0 0 32,1 18-31</inkml:trace>
  <inkml:trace contextRef="#ctx0" brushRef="#br0" timeOffset="1538.27">11695 9719 0,'811'-106'94,"-582"89"-94,36-54 16,-89 36-16,-140 35 0,-1 0 62,-35-36 32</inkml:trace>
  <inkml:trace contextRef="#ctx0" brushRef="#br0" timeOffset="4522.43">18080 7691 0,'17'0'63,"19"-18"-63,70 18 16,-18-35-16,-53-1 0,371 36 93,-247 0-93,-1 0 0,19 0 32,17 0-32,-159 0 15,0 0 32,53 0-47,54 18 16,16 17-16,-17 1 0,159 34 15,-212-70 1,-52 18 0,-1-18-16,71 0 93,-18 35-93,-17-35 16,-1 35-16</inkml:trace>
  <inkml:trace contextRef="#ctx0" brushRef="#br0" timeOffset="10891.51">21960 7655 0,'18'0'47,"0"0"-47,123 0 0,-18 0 15,18 36-15,18-36 0,-53 35 16,17-35-16,-17 0 16,35-18-1,-52-17-15,87 0 0,-53-1 16,-17 1-16,-70 35 31,-36-35 16,-18 35 31,-17 0-62,-36 0-1</inkml:trace>
  <inkml:trace contextRef="#ctx0" brushRef="#br0" timeOffset="12315.6">8996 7003 0,'70'0'47,"1"-36"-47,88 36 15,52-17 1,-52 17-16,-18 0 0,-17 0 16,-54 0-16,18 0 15,-52-36-15,34 1 31,-34 0-31,34 0 16,54 35-16,-19 0 16,-34 0-1,-18 0-15,-18 0 0,0 0 16,71 0 46,-70 0-62,-19 0 16,18 0-16,1 0 0,-1 0 94,36 0-79</inkml:trace>
  <inkml:trace contextRef="#ctx0" brushRef="#br0" timeOffset="14894.14">23971 7691 0,'353'-18'78,"-230"18"-78,54 0 0,-18-35 16,70-1-1,0 1-15,-52 35 0,-19-35 16,-87 35-16,-36 0 47,-17 0 15,17 0-62,0 0 16,1 0 0,34 0-16,1 0 0,52-35 31,-17 35-31,88-18 16,-159 18 30,1 0-30,17 0-16,52 0 16,1 0-1,-53 0-15</inkml:trace>
  <inkml:trace contextRef="#ctx0" brushRef="#br0" timeOffset="59722.1">19597 7479 0,'88'0'94,"-17"0"-94,-71-35 0,35 35 219,0 0-172,0 0-47</inkml:trace>
  <inkml:trace contextRef="#ctx0" brushRef="#br0" timeOffset="61477.04">22278 7497 0,'459'17'94,"-301"18"-94,-122-35 0</inkml:trace>
  <inkml:trace contextRef="#ctx0" brushRef="#br0" timeOffset="97289.79">20461 7602 0,'53'0'47,"18"0"-47,87 0 15,36 0 1,18 0-16,-53 0 0,-18 18 16,-53-18-16</inkml:trace>
  <inkml:trace contextRef="#ctx0" brushRef="#br0" timeOffset="-36912.13">15610 8978 0,'18'0'157,"0"0"-157,88 0 0,-1 35 15,-52-35 1,18 0-16,-36 36 15,0-36-15,1 0 16,-1 0 0,0 0 15,53 70 16,-52-34-47,34-1 15,-34-35 1,16 35-16,-52-17 0,36-18 16</inkml:trace>
  <inkml:trace contextRef="#ctx0" brushRef="#br0" timeOffset="-34679.16">16245 8837 0,'-17'0'157,"-19"0"-157,36 18 0,-35-18 0,18 35 93,-19-35-93,-34 35 16,34-35-16,1 36 266,0-19-251,35 18 1,-35 1-16,35-1 47,-18-35-32,18 35 32,0 1-31,-35-1-16,35 0 187,-71-17-171,36 17 0</inkml:trace>
  <inkml:trace contextRef="#ctx0" brushRef="#br0" timeOffset="36413.72">18874 10795 0,'194'0'156,"-106"0"-156,-53 0 0,0 0 63,36 0-63,-18 0 0,17-35 31,1 35-31,35 0 0,-53 0 16,17 0-16,-34 0 0,193 0 93,-159-36-93,1 36 16,17 0-16,-17-35 0,-36 35 16,53 0 77,18 0-93,-71 0 16,1 0 0,87 0 93,-88 0-62,1 18-47,-1-18 16,0 0-16,0 0 31,1 0-31,122 0 78,-87 0-78,-36 0 16,-17 0-1,17-18-15,0 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27:31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10019 5803 0,'18'0'47,"-18"35"-47,35-35 16,18 0-1,-18 0 1,0 0-1,36 0 1,-36-17-16,0 17 16,-17 0-16,17 0 0,71 0 15,18 0 1,17 0-16,-18 0 16,18 17-16,-70-17 0,-36 0 15</inkml:trace>
  <inkml:trace contextRef="#ctx0" brushRef="#br0" timeOffset="7536.1">13123 7849 0,'388'18'94,"-35"-18"-94,-247 0 16,-71 0 30,1 0-46,-19 0 32,18 0-32,36 0 62,88 0-62,17 0 0,-52 0 16,52-18-16,-53-17 15,19 35 1,-54-35-16,-18 35 0,36-36 16,-71 36 93</inkml:trace>
  <inkml:trace contextRef="#ctx0" brushRef="#br0" timeOffset="10327.23">10513 9207 0,'317'-35'156,"-123"0"-140,-158 0 0,52 35 62,-53 0-78,71 0 94,-71 0-94</inkml:trace>
  <inkml:trace contextRef="#ctx0" brushRef="#br0" timeOffset="13783.17">11906 5362 0,'0'159'63,"-35"0"-63,35-53 16,-35-54-16,35 54 0,-36-35 15,36-18 1,0-18-16,-35 0 125,212-52-47,-142 17-78,0 0 16,0 0-1,36 0-15,52 17 16,-87 19-16</inkml:trace>
  <inkml:trace contextRef="#ctx0" brushRef="#br0" timeOffset="14326.81">12312 5697 0,'194'0'78,"106"18"-78,-124 17 16,-88-35-1,-299 88 79</inkml:trace>
  <inkml:trace contextRef="#ctx0" brushRef="#br0" timeOffset="14690.72">12136 6209 0,'17'0'15,"18"0"-15,-17 0 0,17 0 16,1 0-16,34 0 0,54 0 16,-18 0-16,52 0 15,-17 0 1,-17 0-16,-18 0 0</inkml:trace>
  <inkml:trace contextRef="#ctx0" brushRef="#br0" timeOffset="15300.67">13635 5433 0,'0'17'94,"0"54"-94,0-18 15,0 53-15,0 0 0,0-18 16,35-18-16,-35 1 16,0-18-1,0-18-15,-18 36 47</inkml:trace>
  <inkml:trace contextRef="#ctx0" brushRef="#br0" timeOffset="16011.88">13652 5556 0,'18'0'46,"17"0"-46,36 0 0,17 0 16,-17 0 0,-1 0-16,-34 0 15,-36 53 63,0-18-78,0 1 0,0 70 16,0-89 0,-18 18-16,18 36 0,0-36 15,-35-35-15,35 36 16,-36-1 0,1-35-16,0 53 0,0 17 15,-36 36-15,18-18 16,18 18-1,-1-35-15,1-1 0,35-52 16,0 17-16</inkml:trace>
  <inkml:trace contextRef="#ctx0" brushRef="#br0" timeOffset="16559.84">14270 5891 0,'229'0'110,"-158"0"-95,-54 0 1,-17-35-16,36 35 62</inkml:trace>
  <inkml:trace contextRef="#ctx0" brushRef="#br0" timeOffset="17077.93">14940 5609 0,'-70'194'63,"34"-53"-63,36-35 0,-17-53 15,-19 18-15,36 70 94,0-124-78</inkml:trace>
  <inkml:trace contextRef="#ctx0" brushRef="#br0" timeOffset="17318.06">15099 5627 0</inkml:trace>
  <inkml:trace contextRef="#ctx0" brushRef="#br0" timeOffset="17797.66">14781 5750 0,'106'53'47,"-71"-53"-47,1 0 16,-1 35-1,0-35-15,1 36 16,17-36-1,-18 0 1,0 35-16,0-35 16,1 0-16,34 106 47,-35-71-32,-35-17 1,0 17-16,18 0 15,-18 1-15,35 34 16,-35-35-16,36 18 16,-36-17-1,35 34-15,-35-35 16,0 1-16,0-1 0,0 0 31,0-17 0,-18-18 16</inkml:trace>
  <inkml:trace contextRef="#ctx0" brushRef="#br0" timeOffset="18466.06">14887 6209 0,'141'0'94,"-17"-18"-94,-89-17 0,36 35 15,-1-35-15,-35 35 16,-17 0 0,-36 0 140</inkml:trace>
  <inkml:trace contextRef="#ctx0" brushRef="#br0" timeOffset="157179.19">31503 7849 0,'18'0'47,"52"18"-47,36 17 16,-71-35-1,18 53-15,-17-53 16,-1 0-16,0 35 16,36-35-1,87 0 1,-87 0-16,35 0 16,-53 0-16,-18 0 15,0 0 1,-35-88 31,0 35-47,0 18 15,0 0-15,0-36 0,0 36 16,0-18 46,0 18-62,-17-36 16,17 1-16,-36 34 0,1-17 16,35-17-16,-53 35 15,53-36 1,-70 0-16,34 54 16,1-18-16,-36-1 0,36 1 15,-18 35-15,18 0 16</inkml:trace>
  <inkml:trace contextRef="#ctx0" brushRef="#br0" timeOffset="159877.24">5133 12700 0,'406'53'141,"-371"-53"-141,88 0 47,-87 0-47,87 0 15,-17-18-15,0 18 0,-53 0 16,-18 0-16,441-35 94,-423 35-94,-18 0 46,565 18 17,-406 17-63,-159-35 16,71 35 77,-70-35-93</inkml:trace>
  <inkml:trace contextRef="#ctx0" brushRef="#br0" timeOffset="161924.74">7355 12312 0,'71'0'78,"158"0"-78,-105 0 16,-54 18-1,-34-18-15,-1 0 47,0 0-47,53-18 16,-17 18-16,-1 0 15,-17 0 1,-17 0-16</inkml:trace>
  <inkml:trace contextRef="#ctx0" brushRef="#br0" timeOffset="186720.86">23971 8714 0,'18'0'0,"17"0"0,-35 35 15,35-35-15</inkml:trace>
  <inkml:trace contextRef="#ctx0" brushRef="#br0" timeOffset="-185918.65">24271 8678 0,'18'0'47,"17"0"-47,18 0 0,17 0 15,36 0-15,-35 0 16,-53 0 0,17 0-16,0 0 0,0 0 62,36 0-46,17 18-16,53-18 15,-17 18-15,52-18 16,-52 0-16,-19 0 0,-69 0 16,-1 0-16,0 0 62,-17 0-62,52 0 16,72 0-16,-54 0 15,18 0-15,-1 0 0,-52 0 16,18 0 0,-36 0-16,36 0 47,-36 0-47,159 0 15,-106 0-15,53 0 16,-17 0-16,-54 0 15,1 0 1,-36 0-16,53 0 47,-52 0-47,34 0 16,1 0-16,-1 0 15,-17 0 1,18-18-16,-1 18 0,1 0 15,-18 0-15,-18 0 0,36 0 16,-36 0 0,35 0-16,-17 0 15,-17 0-15,34 0 0,-35 0 16,1 0-16,-1 0 16,-17-18-1,52 18-15,-34 0 16,34 0-16,-35 0 15,18 0 1,-17 0-16,-1 0 16,0 0-16,0 0 0,1 0 15,-1 0 1,0 0-16,-17 0 16,52-35-16,1 35 0,35 0 15,-53-35-15,17 35 16,1 0-1,-36 0 32,0 0-47,-17 0 16,17 0-16,36 0 16,-1 0-1,-34 0-15,-1 0 0,-17-36 16,158 36 78,-141 0-94,1 0 93,-19 0-93,18 0 0,1 0 16,-1 0 78</inkml:trace>
  <inkml:trace contextRef="#ctx0" brushRef="#br0" timeOffset="-139995.78">26705 7444 0,'36'0'156,"140"0"-140,-123 17-16,53 19 0,-71-36 15</inkml:trace>
  <inkml:trace contextRef="#ctx0" brushRef="#br0" timeOffset="-88873.14">25047 11695 0,'265'0'94,"-36"0"-94,-70 0 16,-18 0-1,18 0-15,-53 35 0,-36-35 16,-52 0-16,246-53 47,-193 53-47,35 0 16,-18 0-16,18 0 15,35 0 1,-88 0-16,17 0 0,230-35 94,-300-1-32</inkml:trace>
  <inkml:trace contextRef="#ctx0" brushRef="#br0" timeOffset="-87299.55">25947 15258 0,'53'-36'94,"53"36"-94,229-35 0,-141 0 15,-36 35-15,-16-35 0,-90 35 16,-16 0-16,70-36 62,-71 36-62,159-53 16,-124 53-16,-34-35 16</inkml:trace>
  <inkml:trace contextRef="#ctx0" brushRef="#br0" timeOffset="-82370.06">25488 7391 0,'247'0'94,"-53"0"-94,-123 0 0,-71-18 62,-18 18 32,-17 0-94</inkml:trace>
  <inkml:trace contextRef="#ctx0" brushRef="#br0" timeOffset="-48433.67">24236 13564 0,'0'88'218,"17"1"-218,-17-19 110,36 1-16,-36-36-94,0 0 0</inkml:trace>
  <inkml:trace contextRef="#ctx0" brushRef="#br0" timeOffset="-47856.92">24412 13899 0,'177'0'79,"-160"0"14</inkml:trace>
  <inkml:trace contextRef="#ctx0" brushRef="#br0" timeOffset="-45988.09">25259 13406 0,'-35'0'0,"-1"0"15,-34 0 142,52 17-157,18 18 46,0 18 17,18-17-63,-1-1 0,19 0 16,-1 0 77,-35 1-93,0-1 16,35-17 0,-35 17-16,0 0 15,0 1-15,-141-1 94,141 0-94,-35-35 0,0 0 16,-1 0-16,-34 0 15,34 35 1,1-35-16,264-88 156,-193 88-156,-19-35 16,19 0-1,-36-54 1,35 54-16,-35 0 16,71 35 109,-36 0-110</inkml:trace>
  <inkml:trace contextRef="#ctx0" brushRef="#br0" timeOffset="-32556.26">24324 14199 0,'123'18'93,"142"-18"-30,-124 0-63,-53 0 15,53 0-15,-52 0 0,-19 0 16,-34 0 0,122-18 62,-52-17-78</inkml:trace>
  <inkml:trace contextRef="#ctx0" brushRef="#br0" timeOffset="-31589.27">24800 14958 0,'18'0'93,"17"53"-93,53 0 0,-17 17 16,-1-70-16,19 141 94,-89-105-94,35-19 0,0-17 31,-35 35-15,36 71 93,-36-70-109,35-1 0,-35 0 16</inkml:trace>
  <inkml:trace contextRef="#ctx0" brushRef="#br0" timeOffset="-30553.04">25382 14852 0,'-123'53'94,"88"-53"-94,-1 35 0,1 0 15,0-35-15,17 36 16,-17-1-16,35-17 0,-71 52 15,36-35-15,0 1 16,-1-1 0,1 0-16,35 1 187,0-19-171,0 18 46,-17 71-15,17-70-47,0-1 0,0 0 16</inkml:trace>
  <inkml:trace contextRef="#ctx0" brushRef="#br0" timeOffset="2777.08">21414 7902 0,'229'-17'78,"-194"17"-78,247-36 93,-246 36-93,70 0 94,-71 0-94,35 53 47,-70-35-47,18 17 16,-18 177 62,0-195-78,-18 54 15,1-36-15,17 1 16,-36-1-16,1 0 31,0 0-31,0-17 0,-1 17 16,1-35-16,0 0 16,17 0-1,18 36-15,-35-1 31,35 35-15,-35-34-16,35-1 16,0-17-16,-36-18 0,36 35 0,-35 177 93,35-195-77</inkml:trace>
  <inkml:trace contextRef="#ctx0" brushRef="#br0" timeOffset="3692.6">21749 9525 0,'17'18'110,"-17"17"-110,36 0 0,-36 0 31,35 1 47,-35 34-78,35-52 16</inkml:trace>
  <inkml:trace contextRef="#ctx0" brushRef="#br0" timeOffset="141212.58">21925 7479 0,'282'106'78,"-211"-71"-62,-36-35-16,36 0 15,-54 0-15,54-18 16,-1 18-16,-34 0 78,34 0-78,-17 0 16,18 18-16,-36-18 0,0 35 15,54-35 32,-54 0-47,35 0 0,36 0 16,-18 0-1,-52 0-15,-1 0 0,0 0 16</inkml:trace>
  <inkml:trace contextRef="#ctx0" brushRef="#br0" timeOffset="148479.34">23142 10336 0,'230'53'94,"-142"-17"-94,-53-36 15,36 0-15,-36 0 16,159 35 93</inkml:trace>
  <inkml:trace contextRef="#ctx0" brushRef="#br0" timeOffset="212141.42">26053 12100 0,'158'0'94,"-105"0"-94,-17 18 15,-1-18-15,0 0 32,124 35 124,-124-35-156,0 0 62,1 0-62,34 0 0,-34 0 16,-1 0-16,124 0 94,-124 0-94,53 0 47,-17 0-47,34-17 15,-16 17-15,16 0 16,-34-36-1,-36 36-15,18 0 0,-53-35 16,106 35 31,-71 0-47,71 0 16,18 0-16,-54 0 15,18 0-15,-17 0 16,-36 0-16,0 0 0,124 0 62,-88 0-62,35 0 0,52 0 16,1-35 0,18 35-16,-19 0 0,-17 0 15,-88-36-15,88 36 156,-35 0-140,18 0 0,-18 0-16,-54 0 0,-16 0 15,70 0 79,-36 0-94,-17 0 0,53 0 0,35 0 31,18 0-31,35 0 0,-53 0 16,88-35-16,-35-18 16,36-17-16,-1-1 0,-18 36 15,-52-36 1,-53 54-16,-88 17 15,17 0 32,0 0-47,1 0 16,-1 0-16,71 35 297,-106 0-297</inkml:trace>
  <inkml:trace contextRef="#ctx0" brushRef="#br0" timeOffset="213662.75">23901 12753 0,'194'0'47,"-141"0"-47,88 0 0,17 0 15,54 0-15,-18 0 16,71-35 0,-1 35-16,1 0 0,-71 0 15,35-18-15,-88 18 16,-88 0 0,-17 0 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34:51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2893 12541 0</inkml:trace>
  <inkml:trace contextRef="#ctx0" brushRef="#br0" timeOffset="922.86">3157 12471 0,'0'53'157,"0"-18"-157,0 0 15,0 36 48,0 52 46</inkml:trace>
  <inkml:trace contextRef="#ctx0" brushRef="#br0" timeOffset="1574.37">3281 12541 0,'-53'-35'94,"-212"123"15,177-53-109,53 1 16,0-19-1</inkml:trace>
  <inkml:trace contextRef="#ctx0" brushRef="#br0" timeOffset="8302.19">4639 14358 0,'229'0'156</inkml:trace>
  <inkml:trace contextRef="#ctx0" brushRef="#br0" timeOffset="22185.48">1376 14252 0,'282'-17'125,"-211"-19"-110,-36 36 1,88-70 78,-87 34-94,-1 36 47</inkml:trace>
  <inkml:trace contextRef="#ctx0" brushRef="#br0" timeOffset="150413.24">5627 9648 0,'0'18'93,"0"53"-93,0 17 16,17 318 0,-17-212-1,0-18-15,0-17 16,36 105-1,-36-158 1,35 18-16,-35-54 0,0-35 16,18 18-16,-18-17 15,0-1 1,0 0-16,0 0 16,0 1-1,0 34 1,0-52-16,0 17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39:47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5927 5856 0,'53'0'344,"17"0"-344,-52 0 16,17 0-16,194 0 187,-193 0-109,-1 0-78,106 0 16,-141 18 0,35-18-1,248 0 32,-178 0-47,36 0 0,53 0 16,-35 0-16,-18 0 31,-52-18-31,210 18 109,-263 0-109</inkml:trace>
  <inkml:trace contextRef="#ctx0" brushRef="#br0" timeOffset="28561.31">3298 6562 0,'336'-18'250,"-301"18"-172,53-35-63,-53 35 63,106-36 32</inkml:trace>
  <inkml:trace contextRef="#ctx0" brushRef="#br0" timeOffset="36009.25">3792 6579 0,'36'0'0,"228"-70"109,-229 70-109,54-36 16,-54 36 0,0 0-1,1 0-15,-1 0 0</inkml:trace>
  <inkml:trace contextRef="#ctx0" brushRef="#br0" timeOffset="49576.63">3298 8731 0,'36'0'109,"-1"0"-93,230 53-1,-142-53-15,106 35 16,1-35-16,17 0 16,-159 0-16</inkml:trace>
  <inkml:trace contextRef="#ctx0" brushRef="#br0" timeOffset="57758.51">3387 12629 0,'105'0'125,"-105"-35"-125,71 35 0,0 0 16,17 0-16,18 0 0,158 0 16,-158 0-1</inkml:trace>
  <inkml:trace contextRef="#ctx0" brushRef="#br0" timeOffset="66242.45">27852 11800 0,'282'18'110,"177"-18"-110,-318 0 15,-18 0-15,-52 0 0,-36 0 16,0 0 0,1 0-16,-1 0 0,18 35 15,53-35-15,-1 36 16,19-36-16,-18 0 15,-18 0-15,-17 0 16,-1 0-16,1 0 16,-54 0 31,19 0-47,-1 0 31,0 0-31,0-18 15,1 18-15,-1 0 16,18 0 0,-18 0-16,36 0 0,-36 0 15,0 0-15,1 0 0,52-35 63,-18 35-63,-34 0 125,-1 0-125,35 0 15,-52 0-15,17 0 0,1 0 16,69 0 78,-69 0-63,158 17-31,-124-17 16,-34 0-16,122 0 47,-122 0-47,34-17 15,-52 17-15,17 0 31</inkml:trace>
  <inkml:trace contextRef="#ctx0" brushRef="#br0" timeOffset="67231.05">23901 11906 0,'458'53'78,"-281"-18"-78,52 18 16,-35 18-16,35-36 15,-35-35 1,18 0-16,-18 0 0,-35 0 16,-53 0-16,-71 0 15,0 0 1,0 0 15,54 0-15,-19 0-1,36 0-15,-18 0 16,-52 0-16,-1-17 0,71 17 94</inkml:trace>
  <inkml:trace contextRef="#ctx0" brushRef="#br0" timeOffset="73937.06">28540 11959 0,'158'0'156,"-87"0"-156,52-17 16,-52 17-1,-36 0 1,1 0-16,-36-36 47</inkml:trace>
  <inkml:trace contextRef="#ctx0" brushRef="#br0" timeOffset="78376.1">15399 10495 0,'35'0'0,"71"0"0,-53 0 16,-18 0 0,0 0-16,1 0 78,69 0-78,19 0 15,-18 0 1,-36 0-16,-52 0 0,17 0 94,0 0-94,1 0 15</inkml:trace>
  <inkml:trace contextRef="#ctx0" brushRef="#br0" timeOffset="80280.64">16863 10160 0,'229'-35'110,"-158"35"-110,-54 0 0,160-36 62,-107 1-62</inkml:trace>
  <inkml:trace contextRef="#ctx0" brushRef="#br0" timeOffset="80896">17410 9948 0,'-36'0'0,"-34"230"109,70-213-109,-36 19 0,36-1 16,-35-35-16,35 35 15,-35-35-15,-18 0 125</inkml:trace>
  <inkml:trace contextRef="#ctx0" brushRef="#br0" timeOffset="81596.21">17110 9825 0,'17'17'109,"19"19"-109,-19-1 16,19-17-16,-36 17 15,35 0-15,-35 1 16,35 34 31,0-35-47,1 18 0,34-17 16,-52 34-16,17-35 15,0 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42:02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18503 7549 0,'141'0'47,"-105"0"-47,52 0 15,53 0-15,-18-35 0,54 0 0,-19 35 16,-16-35-16,-19-1 16,18 36-1,-88-35-15</inkml:trace>
  <inkml:trace contextRef="#ctx0" brushRef="#br0" timeOffset="1552.19">18944 8096 0,'35'0'62,"89"-35"-62,52 35 31,18 0-31,0-18 0,36-17 0,-54 0 16,-52 35-16,-54-36 16,-35 36 31</inkml:trace>
  <inkml:trace contextRef="#ctx0" brushRef="#br0" timeOffset="13349.61">24112 8943 0,'247'106'78,"-17"-106"-62,-54 0-16,-88 0 15,-53-18-15,107 18 266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08T13:42:24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2857 7003 0,'36'0'62,"140"53"-62,-52-18 0,52 0 32,-17 0-32,0-35 0,17 0 15,-88 0-15,18 0 16,-71 0-16,124 0 94,-88 0-94,-36-17 15,0 17 32,0 0-47,18 0 16,18-36-1,-36 36-15,0 0 0,36 0 63,-36 0-48,-17 0-15,17 0 16,36 0-16,-36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作者强调了一下</a:t>
            </a:r>
            <a:r>
              <a:rPr lang="en-US" altLang="zh-CN" dirty="0"/>
              <a:t>,</a:t>
            </a:r>
            <a:r>
              <a:rPr lang="zh-CN" altLang="en-US" dirty="0"/>
              <a:t>没有和</a:t>
            </a:r>
            <a:r>
              <a:rPr lang="en-US" altLang="zh-CN" dirty="0" err="1"/>
              <a:t>Bert_MRC</a:t>
            </a:r>
            <a:r>
              <a:rPr lang="zh-CN" altLang="en-US" dirty="0"/>
              <a:t>进行比较的原因是</a:t>
            </a:r>
            <a:r>
              <a:rPr lang="en-US" altLang="zh-CN" dirty="0"/>
              <a:t>,</a:t>
            </a:r>
            <a:r>
              <a:rPr lang="zh-CN" altLang="en-US" dirty="0"/>
              <a:t>这个模型引入了外部数据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63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作者强调了一下</a:t>
            </a:r>
            <a:r>
              <a:rPr lang="en-US" altLang="zh-CN" dirty="0"/>
              <a:t>,</a:t>
            </a:r>
            <a:r>
              <a:rPr lang="zh-CN" altLang="en-US" dirty="0"/>
              <a:t>没有和</a:t>
            </a:r>
            <a:r>
              <a:rPr lang="en-US" altLang="zh-CN" dirty="0" err="1"/>
              <a:t>Bert_MRC</a:t>
            </a:r>
            <a:r>
              <a:rPr lang="zh-CN" altLang="en-US" dirty="0"/>
              <a:t>进行比较的原因是</a:t>
            </a:r>
            <a:r>
              <a:rPr lang="en-US" altLang="zh-CN" dirty="0"/>
              <a:t>,</a:t>
            </a:r>
            <a:r>
              <a:rPr lang="zh-CN" altLang="en-US" dirty="0"/>
              <a:t>这个模型引入了外部数据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13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对与一条句子中的命名实体识别</a:t>
            </a:r>
            <a:r>
              <a:rPr lang="en-US" altLang="zh-CN" dirty="0"/>
              <a:t>,</a:t>
            </a:r>
            <a:r>
              <a:rPr lang="zh-CN" altLang="en-US" dirty="0"/>
              <a:t>可以看成是一个序列标签的任务</a:t>
            </a:r>
            <a:r>
              <a:rPr lang="en-US" altLang="zh-CN" dirty="0"/>
              <a:t>,RNN</a:t>
            </a:r>
            <a:r>
              <a:rPr lang="zh-CN" altLang="en-US" dirty="0"/>
              <a:t>就能识别这些平整的命名实体</a:t>
            </a:r>
            <a:r>
              <a:rPr lang="en-US" altLang="zh-CN" dirty="0"/>
              <a:t>,</a:t>
            </a:r>
            <a:r>
              <a:rPr lang="zh-CN" altLang="en-US" dirty="0"/>
              <a:t>但对于嵌套的就表现不好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对于这个嵌套命名实体识别的这个任务来说</a:t>
            </a:r>
            <a:r>
              <a:rPr lang="en-US" altLang="zh-CN" dirty="0"/>
              <a:t>,</a:t>
            </a:r>
            <a:r>
              <a:rPr lang="zh-CN" altLang="en-US" dirty="0"/>
              <a:t>本质上是一个多标签分类的任务</a:t>
            </a:r>
            <a:r>
              <a:rPr lang="en-US" altLang="zh-CN" dirty="0"/>
              <a:t>,</a:t>
            </a:r>
            <a:r>
              <a:rPr lang="zh-CN" altLang="en-US" dirty="0"/>
              <a:t>传统的</a:t>
            </a:r>
            <a:r>
              <a:rPr lang="en-US" altLang="zh-CN" dirty="0"/>
              <a:t>seq2seq</a:t>
            </a:r>
            <a:r>
              <a:rPr lang="zh-CN" altLang="en-US" dirty="0"/>
              <a:t>的模型在这个任务上表现得不够好</a:t>
            </a:r>
            <a:r>
              <a:rPr lang="en-US" altLang="zh-CN" dirty="0"/>
              <a:t>,</a:t>
            </a:r>
            <a:r>
              <a:rPr lang="zh-CN" altLang="en-US" dirty="0"/>
              <a:t>还有就是基于</a:t>
            </a:r>
            <a:r>
              <a:rPr lang="en-US" altLang="zh-CN" dirty="0" err="1"/>
              <a:t>span_base</a:t>
            </a:r>
            <a:r>
              <a:rPr lang="en-US" altLang="zh-CN" dirty="0"/>
              <a:t> method(1,2,class)</a:t>
            </a:r>
            <a:r>
              <a:rPr lang="zh-CN" altLang="en-US" dirty="0"/>
              <a:t>的方法也是可以的</a:t>
            </a:r>
            <a:r>
              <a:rPr lang="en-US" altLang="zh-CN" dirty="0"/>
              <a:t>,</a:t>
            </a:r>
            <a:r>
              <a:rPr lang="zh-CN" altLang="en-US" dirty="0"/>
              <a:t>但是这种纯分割句子</a:t>
            </a:r>
            <a:r>
              <a:rPr lang="en-US" altLang="zh-CN" dirty="0"/>
              <a:t>,</a:t>
            </a:r>
            <a:r>
              <a:rPr lang="zh-CN" altLang="en-US" dirty="0"/>
              <a:t>然后进行分类</a:t>
            </a:r>
            <a:r>
              <a:rPr lang="en-US" altLang="zh-CN" dirty="0"/>
              <a:t>,</a:t>
            </a:r>
            <a:r>
              <a:rPr lang="zh-CN" altLang="en-US" dirty="0"/>
              <a:t>这种主要有俩问题</a:t>
            </a:r>
            <a:r>
              <a:rPr lang="en-US" altLang="zh-CN" dirty="0"/>
              <a:t>,</a:t>
            </a:r>
            <a:r>
              <a:rPr lang="zh-CN" altLang="en-US" dirty="0"/>
              <a:t>一个是搜索空间大</a:t>
            </a:r>
            <a:r>
              <a:rPr lang="en-US" altLang="zh-CN" dirty="0"/>
              <a:t>, </a:t>
            </a:r>
            <a:r>
              <a:rPr lang="zh-CN" altLang="en-US" dirty="0"/>
              <a:t>二是</a:t>
            </a:r>
            <a:r>
              <a:rPr lang="en-US" altLang="zh-CN" dirty="0"/>
              <a:t>,</a:t>
            </a:r>
            <a:r>
              <a:rPr lang="zh-CN" altLang="en-US" dirty="0"/>
              <a:t>会丢失部分的上下文信息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,</a:t>
            </a:r>
            <a:r>
              <a:rPr lang="zh-CN" altLang="en-US" dirty="0"/>
              <a:t>这个作者就基于这些问题就提出了这个</a:t>
            </a:r>
            <a:r>
              <a:rPr lang="en-US" altLang="zh-CN" dirty="0"/>
              <a:t>seq2set</a:t>
            </a:r>
            <a:r>
              <a:rPr lang="zh-CN" altLang="en-US" dirty="0"/>
              <a:t>的方法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先来总体的看一下这个模型的结构</a:t>
            </a:r>
            <a:r>
              <a:rPr lang="en-US" altLang="zh-CN" dirty="0"/>
              <a:t>,</a:t>
            </a:r>
            <a:r>
              <a:rPr lang="zh-CN" altLang="en-US" dirty="0"/>
              <a:t>就是很传统的</a:t>
            </a:r>
            <a:r>
              <a:rPr lang="en-US" altLang="zh-CN" dirty="0" err="1"/>
              <a:t>encoder_decoder</a:t>
            </a:r>
            <a:r>
              <a:rPr lang="en-US" altLang="zh-CN" dirty="0"/>
              <a:t> </a:t>
            </a:r>
            <a:r>
              <a:rPr lang="zh-CN" altLang="en-US" dirty="0"/>
              <a:t>的模式</a:t>
            </a:r>
            <a:r>
              <a:rPr lang="en-US" altLang="zh-CN" dirty="0"/>
              <a:t>,  encoder</a:t>
            </a:r>
            <a:r>
              <a:rPr lang="zh-CN" altLang="en-US" dirty="0"/>
              <a:t>的主要内容就是预训练的</a:t>
            </a:r>
            <a:r>
              <a:rPr lang="en-US" altLang="zh-CN" dirty="0"/>
              <a:t>embedding </a:t>
            </a:r>
            <a:r>
              <a:rPr lang="zh-CN" altLang="en-US" dirty="0"/>
              <a:t>和双向的</a:t>
            </a:r>
            <a:r>
              <a:rPr lang="en-US" altLang="zh-CN" dirty="0" err="1"/>
              <a:t>BiLSTM</a:t>
            </a:r>
            <a:r>
              <a:rPr lang="en-US" altLang="zh-CN" dirty="0"/>
              <a:t>, </a:t>
            </a:r>
            <a:r>
              <a:rPr lang="zh-CN" altLang="en-US" dirty="0"/>
              <a:t>解码器这里明显是用</a:t>
            </a:r>
            <a:r>
              <a:rPr lang="en-US" altLang="zh-CN" dirty="0"/>
              <a:t>transformer</a:t>
            </a:r>
            <a:r>
              <a:rPr lang="zh-CN" altLang="en-US" dirty="0"/>
              <a:t>那个解码器改过来的</a:t>
            </a:r>
            <a:r>
              <a:rPr lang="en-US" altLang="zh-CN" dirty="0"/>
              <a:t>,</a:t>
            </a:r>
            <a:r>
              <a:rPr lang="zh-CN" altLang="en-US" dirty="0"/>
              <a:t>主要就是将</a:t>
            </a:r>
            <a:r>
              <a:rPr lang="en-US" altLang="zh-CN" dirty="0"/>
              <a:t>FFN</a:t>
            </a:r>
            <a:r>
              <a:rPr lang="zh-CN" altLang="en-US" dirty="0"/>
              <a:t>的输出</a:t>
            </a:r>
            <a:r>
              <a:rPr lang="en-US" altLang="zh-CN" dirty="0"/>
              <a:t>,</a:t>
            </a:r>
            <a:r>
              <a:rPr lang="zh-CN" altLang="en-US" dirty="0"/>
              <a:t>进行三个维度的预测</a:t>
            </a:r>
            <a:r>
              <a:rPr lang="en-US" altLang="zh-CN" dirty="0"/>
              <a:t>,left ,right ,class ,</a:t>
            </a:r>
          </a:p>
          <a:p>
            <a:r>
              <a:rPr lang="zh-CN" altLang="en-US" dirty="0"/>
              <a:t>最后一个模块是</a:t>
            </a:r>
            <a:r>
              <a:rPr lang="en-US" altLang="zh-CN" dirty="0"/>
              <a:t>,</a:t>
            </a:r>
            <a:r>
              <a:rPr lang="zh-CN" altLang="en-US" dirty="0"/>
              <a:t>根据</a:t>
            </a:r>
            <a:r>
              <a:rPr lang="en-US" altLang="zh-CN" dirty="0" err="1"/>
              <a:t>span_based</a:t>
            </a:r>
            <a:r>
              <a:rPr lang="en-US" altLang="zh-CN" dirty="0"/>
              <a:t> method </a:t>
            </a:r>
            <a:r>
              <a:rPr lang="zh-CN" altLang="en-US" dirty="0"/>
              <a:t>的预测进行</a:t>
            </a:r>
            <a:r>
              <a:rPr lang="en-US" altLang="zh-CN" dirty="0"/>
              <a:t>predictions </a:t>
            </a:r>
            <a:r>
              <a:rPr lang="zh-CN" altLang="en-US" dirty="0"/>
              <a:t>和</a:t>
            </a:r>
            <a:r>
              <a:rPr lang="en-US" altLang="zh-CN" dirty="0"/>
              <a:t>label</a:t>
            </a:r>
            <a:r>
              <a:rPr lang="zh-CN" altLang="en-US" dirty="0"/>
              <a:t>的匹配任务</a:t>
            </a:r>
            <a:r>
              <a:rPr lang="en-US" altLang="zh-CN" dirty="0"/>
              <a:t>,</a:t>
            </a:r>
            <a:r>
              <a:rPr lang="zh-CN" altLang="en-US" dirty="0"/>
              <a:t>然后计算</a:t>
            </a:r>
            <a:r>
              <a:rPr lang="en-US" altLang="zh-CN" dirty="0"/>
              <a:t>loss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6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Author use BERT and </a:t>
            </a:r>
            <a:r>
              <a:rPr lang="en-US" altLang="zh-CN" b="1" dirty="0" err="1"/>
              <a:t>BiLSTM</a:t>
            </a:r>
            <a:r>
              <a:rPr lang="en-US" altLang="zh-CN" b="1" dirty="0"/>
              <a:t> construct our sequence encoder.</a:t>
            </a:r>
          </a:p>
          <a:p>
            <a:endParaRPr lang="en-US" altLang="zh-CN" dirty="0"/>
          </a:p>
          <a:p>
            <a:r>
              <a:rPr lang="zh-CN" altLang="en-US" dirty="0"/>
              <a:t>先将输入的一个句子中的进行编码</a:t>
            </a:r>
            <a:r>
              <a:rPr lang="en-US" altLang="zh-CN" dirty="0"/>
              <a:t>,</a:t>
            </a:r>
            <a:r>
              <a:rPr lang="zh-CN" altLang="en-US" dirty="0"/>
              <a:t>然后塞到</a:t>
            </a:r>
            <a:r>
              <a:rPr lang="en-US" altLang="zh-CN" dirty="0" err="1"/>
              <a:t>bert</a:t>
            </a:r>
            <a:r>
              <a:rPr lang="en-US" altLang="zh-CN" dirty="0"/>
              <a:t>, </a:t>
            </a:r>
            <a:r>
              <a:rPr lang="zh-CN" altLang="en-US" dirty="0"/>
              <a:t>中获得</a:t>
            </a:r>
            <a:r>
              <a:rPr lang="en-US" altLang="zh-CN" dirty="0" err="1"/>
              <a:t>x_bert</a:t>
            </a:r>
            <a:r>
              <a:rPr lang="en-US" altLang="zh-CN" dirty="0"/>
              <a:t>,</a:t>
            </a:r>
            <a:r>
              <a:rPr lang="zh-CN" altLang="en-US" dirty="0"/>
              <a:t>然后使用</a:t>
            </a:r>
            <a:r>
              <a:rPr lang="en-US" altLang="zh-CN" dirty="0" err="1"/>
              <a:t>gloVe</a:t>
            </a:r>
            <a:r>
              <a:rPr lang="zh-CN" altLang="en-US" dirty="0"/>
              <a:t>获得</a:t>
            </a:r>
            <a:r>
              <a:rPr lang="en-US" altLang="zh-CN" dirty="0" err="1"/>
              <a:t>x_glove</a:t>
            </a:r>
            <a:r>
              <a:rPr lang="en-US" altLang="zh-CN" dirty="0"/>
              <a:t>,</a:t>
            </a:r>
            <a:r>
              <a:rPr lang="zh-CN" altLang="en-US" dirty="0"/>
              <a:t>同理获得词性标注的</a:t>
            </a:r>
            <a:r>
              <a:rPr lang="en-US" altLang="zh-CN" dirty="0"/>
              <a:t>embedding </a:t>
            </a:r>
            <a:r>
              <a:rPr lang="zh-CN" altLang="en-US" dirty="0"/>
              <a:t>和字符级的</a:t>
            </a:r>
            <a:r>
              <a:rPr lang="en-US" altLang="zh-CN" dirty="0"/>
              <a:t>embedding ,</a:t>
            </a:r>
            <a:r>
              <a:rPr lang="zh-CN" altLang="en-US" dirty="0"/>
              <a:t>然后将他们</a:t>
            </a:r>
            <a:r>
              <a:rPr lang="en-US" altLang="zh-CN" dirty="0" err="1"/>
              <a:t>concate</a:t>
            </a:r>
            <a:r>
              <a:rPr lang="zh-CN" altLang="en-US" dirty="0"/>
              <a:t>起来</a:t>
            </a:r>
            <a:r>
              <a:rPr lang="en-US" altLang="zh-CN" dirty="0"/>
              <a:t>,</a:t>
            </a:r>
            <a:r>
              <a:rPr lang="zh-CN" altLang="en-US" dirty="0"/>
              <a:t>这就是一个词完整的</a:t>
            </a:r>
            <a:r>
              <a:rPr lang="en-US" altLang="zh-CN" dirty="0"/>
              <a:t>embedding</a:t>
            </a:r>
            <a:r>
              <a:rPr lang="zh-CN" altLang="en-US" dirty="0"/>
              <a:t>构成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然后很简单</a:t>
            </a:r>
            <a:r>
              <a:rPr lang="en-US" altLang="zh-CN" dirty="0"/>
              <a:t>,</a:t>
            </a:r>
            <a:r>
              <a:rPr lang="zh-CN" altLang="en-US" dirty="0"/>
              <a:t>塞入双向的</a:t>
            </a:r>
            <a:r>
              <a:rPr lang="en-US" altLang="zh-CN" dirty="0"/>
              <a:t>LSTM</a:t>
            </a:r>
            <a:r>
              <a:rPr lang="zh-CN" altLang="en-US" dirty="0"/>
              <a:t>中进行编码</a:t>
            </a:r>
            <a:r>
              <a:rPr lang="en-US" altLang="zh-CN" dirty="0"/>
              <a:t>,</a:t>
            </a:r>
            <a:r>
              <a:rPr lang="zh-CN" altLang="en-US" dirty="0"/>
              <a:t>获得每一个词对应生成的</a:t>
            </a:r>
            <a:r>
              <a:rPr lang="en-US" altLang="zh-CN" dirty="0"/>
              <a:t>H,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9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Author use BERT and </a:t>
            </a:r>
            <a:r>
              <a:rPr lang="en-US" altLang="zh-CN" b="1" dirty="0" err="1"/>
              <a:t>BiLSTM</a:t>
            </a:r>
            <a:r>
              <a:rPr lang="en-US" altLang="zh-CN" b="1" dirty="0"/>
              <a:t> construct our sequence encoder.</a:t>
            </a:r>
          </a:p>
          <a:p>
            <a:endParaRPr lang="en-US" altLang="zh-CN" dirty="0"/>
          </a:p>
          <a:p>
            <a:r>
              <a:rPr lang="zh-CN" altLang="en-US" dirty="0"/>
              <a:t>先将输入的一个句子中的进行编码</a:t>
            </a:r>
            <a:r>
              <a:rPr lang="en-US" altLang="zh-CN" dirty="0"/>
              <a:t>,</a:t>
            </a:r>
            <a:r>
              <a:rPr lang="zh-CN" altLang="en-US" dirty="0"/>
              <a:t>然后塞到</a:t>
            </a:r>
            <a:r>
              <a:rPr lang="en-US" altLang="zh-CN" dirty="0" err="1"/>
              <a:t>bert</a:t>
            </a:r>
            <a:r>
              <a:rPr lang="en-US" altLang="zh-CN" dirty="0"/>
              <a:t>, </a:t>
            </a:r>
            <a:r>
              <a:rPr lang="zh-CN" altLang="en-US" dirty="0"/>
              <a:t>中获得</a:t>
            </a:r>
            <a:r>
              <a:rPr lang="en-US" altLang="zh-CN" dirty="0" err="1"/>
              <a:t>x_bert</a:t>
            </a:r>
            <a:r>
              <a:rPr lang="en-US" altLang="zh-CN" dirty="0"/>
              <a:t>,</a:t>
            </a:r>
            <a:r>
              <a:rPr lang="zh-CN" altLang="en-US" dirty="0"/>
              <a:t>然后使用</a:t>
            </a:r>
            <a:r>
              <a:rPr lang="en-US" altLang="zh-CN" dirty="0" err="1"/>
              <a:t>gloVe</a:t>
            </a:r>
            <a:r>
              <a:rPr lang="zh-CN" altLang="en-US" dirty="0"/>
              <a:t>获得</a:t>
            </a:r>
            <a:r>
              <a:rPr lang="en-US" altLang="zh-CN" dirty="0" err="1"/>
              <a:t>x_glove</a:t>
            </a:r>
            <a:r>
              <a:rPr lang="en-US" altLang="zh-CN" dirty="0"/>
              <a:t>,</a:t>
            </a:r>
            <a:r>
              <a:rPr lang="zh-CN" altLang="en-US" dirty="0"/>
              <a:t>同理获得词性标注的</a:t>
            </a:r>
            <a:r>
              <a:rPr lang="en-US" altLang="zh-CN" dirty="0"/>
              <a:t>embedding </a:t>
            </a:r>
            <a:r>
              <a:rPr lang="zh-CN" altLang="en-US" dirty="0"/>
              <a:t>和字符级的</a:t>
            </a:r>
            <a:r>
              <a:rPr lang="en-US" altLang="zh-CN" dirty="0"/>
              <a:t>embedding ,</a:t>
            </a:r>
            <a:r>
              <a:rPr lang="zh-CN" altLang="en-US" dirty="0"/>
              <a:t>然后将他们</a:t>
            </a:r>
            <a:r>
              <a:rPr lang="en-US" altLang="zh-CN" dirty="0" err="1"/>
              <a:t>concate</a:t>
            </a:r>
            <a:r>
              <a:rPr lang="zh-CN" altLang="en-US" dirty="0"/>
              <a:t>起来</a:t>
            </a:r>
            <a:r>
              <a:rPr lang="en-US" altLang="zh-CN" dirty="0"/>
              <a:t>,</a:t>
            </a:r>
            <a:r>
              <a:rPr lang="zh-CN" altLang="en-US" dirty="0"/>
              <a:t>这就是一个词完整的</a:t>
            </a:r>
            <a:r>
              <a:rPr lang="en-US" altLang="zh-CN" dirty="0"/>
              <a:t>embedding</a:t>
            </a:r>
            <a:r>
              <a:rPr lang="zh-CN" altLang="en-US" dirty="0"/>
              <a:t>构成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然后很简单</a:t>
            </a:r>
            <a:r>
              <a:rPr lang="en-US" altLang="zh-CN" dirty="0"/>
              <a:t>,</a:t>
            </a:r>
            <a:r>
              <a:rPr lang="zh-CN" altLang="en-US" dirty="0"/>
              <a:t>塞入双向的</a:t>
            </a:r>
            <a:r>
              <a:rPr lang="en-US" altLang="zh-CN" dirty="0"/>
              <a:t>LSTM</a:t>
            </a:r>
            <a:r>
              <a:rPr lang="zh-CN" altLang="en-US" dirty="0"/>
              <a:t>中进行编码</a:t>
            </a:r>
            <a:r>
              <a:rPr lang="en-US" altLang="zh-CN" dirty="0"/>
              <a:t>,</a:t>
            </a:r>
            <a:r>
              <a:rPr lang="zh-CN" altLang="en-US" dirty="0"/>
              <a:t>获得每一个词对应生成的</a:t>
            </a:r>
            <a:r>
              <a:rPr lang="en-US" altLang="zh-CN" dirty="0"/>
              <a:t>H,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37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解码器使用经典的</a:t>
            </a:r>
            <a:r>
              <a:rPr lang="en-US" altLang="zh-CN" dirty="0"/>
              <a:t>transformer</a:t>
            </a:r>
            <a:r>
              <a:rPr lang="zh-CN" altLang="en-US" dirty="0"/>
              <a:t>的架构</a:t>
            </a:r>
            <a:r>
              <a:rPr lang="en-US" altLang="zh-CN" dirty="0"/>
              <a:t>,</a:t>
            </a:r>
            <a:r>
              <a:rPr lang="zh-CN" altLang="en-US" dirty="0"/>
              <a:t>使用</a:t>
            </a:r>
            <a:r>
              <a:rPr lang="en-US" altLang="zh-CN" dirty="0"/>
              <a:t>,</a:t>
            </a:r>
            <a:r>
              <a:rPr lang="en-US" altLang="zh-CN" dirty="0" err="1"/>
              <a:t>self_attention</a:t>
            </a:r>
            <a:r>
              <a:rPr lang="en-US" altLang="zh-CN" dirty="0"/>
              <a:t> , </a:t>
            </a:r>
            <a:r>
              <a:rPr lang="en-US" altLang="zh-CN" dirty="0" err="1"/>
              <a:t>cross_attention</a:t>
            </a:r>
            <a:r>
              <a:rPr lang="en-US" altLang="zh-CN" dirty="0"/>
              <a:t> </a:t>
            </a:r>
            <a:r>
              <a:rPr lang="zh-CN" altLang="en-US" dirty="0"/>
              <a:t>去获取上下文信息</a:t>
            </a:r>
            <a:endParaRPr lang="en-US" altLang="zh-CN" dirty="0"/>
          </a:p>
          <a:p>
            <a:r>
              <a:rPr lang="zh-CN" altLang="en-US" dirty="0"/>
              <a:t>这里有一个细节</a:t>
            </a:r>
            <a:r>
              <a:rPr lang="en-US" altLang="zh-CN" dirty="0"/>
              <a:t>,</a:t>
            </a:r>
            <a:r>
              <a:rPr lang="zh-CN" altLang="en-US" dirty="0"/>
              <a:t>传统的的架构是使用的</a:t>
            </a:r>
            <a:r>
              <a:rPr lang="en-US" altLang="zh-CN" dirty="0"/>
              <a:t>masked </a:t>
            </a:r>
            <a:r>
              <a:rPr lang="zh-CN" altLang="en-US" dirty="0"/>
              <a:t>的</a:t>
            </a:r>
            <a:r>
              <a:rPr lang="en-US" altLang="zh-CN" dirty="0" err="1"/>
              <a:t>self_attention</a:t>
            </a:r>
            <a:r>
              <a:rPr lang="en-US" altLang="zh-CN" dirty="0"/>
              <a:t> </a:t>
            </a:r>
            <a:r>
              <a:rPr lang="zh-CN" altLang="en-US" dirty="0"/>
              <a:t>这里因为使用的是</a:t>
            </a:r>
            <a:r>
              <a:rPr lang="en-US" altLang="zh-CN" dirty="0"/>
              <a:t>NAR  non –</a:t>
            </a:r>
            <a:r>
              <a:rPr lang="en-US" altLang="zh-CN" dirty="0" err="1"/>
              <a:t>autogreesive</a:t>
            </a:r>
            <a:r>
              <a:rPr lang="en-US" altLang="zh-CN" dirty="0"/>
              <a:t>,</a:t>
            </a:r>
            <a:r>
              <a:rPr lang="zh-CN" altLang="en-US" dirty="0"/>
              <a:t>这里不用</a:t>
            </a:r>
            <a:r>
              <a:rPr lang="en-US" altLang="zh-CN" dirty="0"/>
              <a:t>mask,</a:t>
            </a:r>
            <a:r>
              <a:rPr lang="zh-CN" altLang="en-US" dirty="0"/>
              <a:t>因为这里的</a:t>
            </a:r>
            <a:r>
              <a:rPr lang="en-US" altLang="zh-CN" dirty="0"/>
              <a:t>query</a:t>
            </a:r>
            <a:r>
              <a:rPr lang="zh-CN" altLang="en-US" dirty="0"/>
              <a:t> 都是随机生成的</a:t>
            </a:r>
            <a:r>
              <a:rPr lang="en-US" altLang="zh-CN" dirty="0"/>
              <a:t>,</a:t>
            </a:r>
            <a:r>
              <a:rPr lang="zh-CN" altLang="en-US" dirty="0"/>
              <a:t>数量也是固定的</a:t>
            </a:r>
            <a:r>
              <a:rPr lang="en-US" altLang="zh-CN" dirty="0"/>
              <a:t>60,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11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解码器使用经典的</a:t>
            </a:r>
            <a:r>
              <a:rPr lang="en-US" altLang="zh-CN" dirty="0"/>
              <a:t>transformer</a:t>
            </a:r>
            <a:r>
              <a:rPr lang="zh-CN" altLang="en-US" dirty="0"/>
              <a:t>的架构</a:t>
            </a:r>
            <a:r>
              <a:rPr lang="en-US" altLang="zh-CN" dirty="0"/>
              <a:t>,</a:t>
            </a:r>
            <a:r>
              <a:rPr lang="zh-CN" altLang="en-US" dirty="0"/>
              <a:t>使用</a:t>
            </a:r>
            <a:r>
              <a:rPr lang="en-US" altLang="zh-CN" dirty="0"/>
              <a:t>,</a:t>
            </a:r>
            <a:r>
              <a:rPr lang="en-US" altLang="zh-CN" dirty="0" err="1"/>
              <a:t>self_attention</a:t>
            </a:r>
            <a:r>
              <a:rPr lang="en-US" altLang="zh-CN" dirty="0"/>
              <a:t> , </a:t>
            </a:r>
            <a:r>
              <a:rPr lang="en-US" altLang="zh-CN" dirty="0" err="1"/>
              <a:t>cross_attention</a:t>
            </a:r>
            <a:r>
              <a:rPr lang="en-US" altLang="zh-CN" dirty="0"/>
              <a:t> </a:t>
            </a:r>
            <a:r>
              <a:rPr lang="zh-CN" altLang="en-US" dirty="0"/>
              <a:t>去获取上下文信息</a:t>
            </a:r>
            <a:endParaRPr lang="en-US" altLang="zh-CN" dirty="0"/>
          </a:p>
          <a:p>
            <a:r>
              <a:rPr lang="zh-CN" altLang="en-US" dirty="0"/>
              <a:t>这里有一个细节</a:t>
            </a:r>
            <a:r>
              <a:rPr lang="en-US" altLang="zh-CN" dirty="0"/>
              <a:t>,</a:t>
            </a:r>
            <a:r>
              <a:rPr lang="zh-CN" altLang="en-US" dirty="0"/>
              <a:t>传统的的架构是使用的</a:t>
            </a:r>
            <a:r>
              <a:rPr lang="en-US" altLang="zh-CN" dirty="0"/>
              <a:t>masked </a:t>
            </a:r>
            <a:r>
              <a:rPr lang="zh-CN" altLang="en-US" dirty="0"/>
              <a:t>的</a:t>
            </a:r>
            <a:r>
              <a:rPr lang="en-US" altLang="zh-CN" dirty="0" err="1"/>
              <a:t>self_attention</a:t>
            </a:r>
            <a:r>
              <a:rPr lang="en-US" altLang="zh-CN" dirty="0"/>
              <a:t> </a:t>
            </a:r>
            <a:r>
              <a:rPr lang="zh-CN" altLang="en-US" dirty="0"/>
              <a:t>这里因为使用的是</a:t>
            </a:r>
            <a:r>
              <a:rPr lang="en-US" altLang="zh-CN" dirty="0"/>
              <a:t>NAR  non –</a:t>
            </a:r>
            <a:r>
              <a:rPr lang="en-US" altLang="zh-CN" dirty="0" err="1"/>
              <a:t>autogreesive</a:t>
            </a:r>
            <a:r>
              <a:rPr lang="en-US" altLang="zh-CN" dirty="0"/>
              <a:t>,</a:t>
            </a:r>
            <a:r>
              <a:rPr lang="zh-CN" altLang="en-US" dirty="0"/>
              <a:t>这里不用</a:t>
            </a:r>
            <a:r>
              <a:rPr lang="en-US" altLang="zh-CN" dirty="0"/>
              <a:t>mask,</a:t>
            </a:r>
            <a:r>
              <a:rPr lang="zh-CN" altLang="en-US" dirty="0"/>
              <a:t>因为这里的</a:t>
            </a:r>
            <a:r>
              <a:rPr lang="en-US" altLang="zh-CN" dirty="0"/>
              <a:t>query</a:t>
            </a:r>
            <a:r>
              <a:rPr lang="zh-CN" altLang="en-US" dirty="0"/>
              <a:t> 都是随机生成的</a:t>
            </a:r>
            <a:r>
              <a:rPr lang="en-US" altLang="zh-CN" dirty="0"/>
              <a:t>,</a:t>
            </a:r>
            <a:r>
              <a:rPr lang="zh-CN" altLang="en-US" dirty="0"/>
              <a:t>数量也是固定的</a:t>
            </a:r>
            <a:r>
              <a:rPr lang="en-US" altLang="zh-CN" dirty="0"/>
              <a:t>60,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6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作者强调了一下</a:t>
            </a:r>
            <a:r>
              <a:rPr lang="en-US" altLang="zh-CN" dirty="0"/>
              <a:t>,</a:t>
            </a:r>
            <a:r>
              <a:rPr lang="zh-CN" altLang="en-US" dirty="0"/>
              <a:t>没有和</a:t>
            </a:r>
            <a:r>
              <a:rPr lang="en-US" altLang="zh-CN" dirty="0" err="1"/>
              <a:t>Bert_MRC</a:t>
            </a:r>
            <a:r>
              <a:rPr lang="zh-CN" altLang="en-US" dirty="0"/>
              <a:t>进行比较的原因是</a:t>
            </a:r>
            <a:r>
              <a:rPr lang="en-US" altLang="zh-CN" dirty="0"/>
              <a:t>,</a:t>
            </a:r>
            <a:r>
              <a:rPr lang="zh-CN" altLang="en-US" dirty="0"/>
              <a:t>这个模型引入了外部数据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1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2021/11/08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8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9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3935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Yabo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Yin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4011" y="1882842"/>
            <a:ext cx="111850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Closer_Learning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Link up Aspects with Opinions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EMNLP2021</a:t>
            </a:r>
            <a:endParaRPr lang="en-US" altLang="zh-CN" dirty="0">
              <a:solidFill>
                <a:srgbClr val="1F4E7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B60E82C-E940-42F9-8968-C1F75084B1ED}"/>
                  </a:ext>
                </a:extLst>
              </p:cNvPr>
              <p:cNvSpPr txBox="1"/>
              <p:nvPr/>
            </p:nvSpPr>
            <p:spPr>
              <a:xfrm>
                <a:off x="1453886" y="3231713"/>
                <a:ext cx="945118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Yuxiang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Zhou</a:t>
                </a:r>
                <a14:m>
                  <m:oMath xmlns:m="http://schemas.openxmlformats.org/officeDocument/2006/math">
                    <m:r>
                      <a:rPr lang="en-US" altLang="zh-CN" sz="1600" i="1" baseline="30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1∗ </m:t>
                    </m:r>
                  </m:oMath>
                </a14:m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Lejian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Liao</a:t>
                </a:r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, Yang Gao</a:t>
                </a:r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1† 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600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Zhanming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Jie</a:t>
                </a:r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2,3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Wei Lu</a:t>
                </a:r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School of Computer Science and Technology, Beijing Institute of Technology </a:t>
                </a:r>
              </a:p>
              <a:p>
                <a:pPr algn="ctr"/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StatNLP Research Group, Singapore University of Technology and Design </a:t>
                </a:r>
              </a:p>
              <a:p>
                <a:pPr algn="ctr"/>
                <a:r>
                  <a:rPr lang="en-US" altLang="zh-CN" sz="1600" baseline="30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ByteDance AI Lab</a:t>
                </a:r>
                <a:endPara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B60E82C-E940-42F9-8968-C1F75084B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6" y="3231713"/>
                <a:ext cx="9451180" cy="1077218"/>
              </a:xfrm>
              <a:prstGeom prst="rect">
                <a:avLst/>
              </a:prstGeom>
              <a:blipFill>
                <a:blip r:embed="rId13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228E4D37-14C0-421A-B771-D74AAF3048CD}"/>
              </a:ext>
            </a:extLst>
          </p:cNvPr>
          <p:cNvSpPr txBox="1"/>
          <p:nvPr/>
        </p:nvSpPr>
        <p:spPr>
          <a:xfrm>
            <a:off x="3024327" y="4655683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altLang="zh-CN" b="0" i="0" dirty="0">
                <a:effectLst/>
                <a:latin typeface="等线 Light" panose="02010600030101010101" pitchFamily="2" charset="-122"/>
                <a:ea typeface="等线 Light" panose="02010600030101010101" pitchFamily="2" charset="-122"/>
              </a:rPr>
              <a:t>https://github.com/zyxnlp/ACLT</a:t>
            </a:r>
            <a:endParaRPr lang="zh-CN" altLang="en-US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ECB844-F3BE-425B-852C-683FD2BB34D8}"/>
              </a:ext>
            </a:extLst>
          </p:cNvPr>
          <p:cNvSpPr txBox="1"/>
          <p:nvPr/>
        </p:nvSpPr>
        <p:spPr>
          <a:xfrm>
            <a:off x="4785999" y="5268595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2021.11.8  •  ChongQing</a:t>
            </a:r>
            <a:r>
              <a:rPr lang="en-US" altLang="zh-CN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982CA0-812F-4C0E-A13D-181B421AE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" b="32249"/>
          <a:stretch/>
        </p:blipFill>
        <p:spPr>
          <a:xfrm>
            <a:off x="-18064" y="1586687"/>
            <a:ext cx="11670368" cy="28791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6EBE85-CCA2-42E7-98DD-C11DF1EF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42" y="4562249"/>
            <a:ext cx="8352116" cy="91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EAFEB1-3826-4D7A-8769-443F2853B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8"/>
          <a:stretch/>
        </p:blipFill>
        <p:spPr>
          <a:xfrm>
            <a:off x="73696" y="1681917"/>
            <a:ext cx="5217525" cy="37305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14CDD8-2052-4F32-B72A-51F9A18AC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7" r="8626" b="16628"/>
          <a:stretch/>
        </p:blipFill>
        <p:spPr>
          <a:xfrm>
            <a:off x="5291221" y="1595077"/>
            <a:ext cx="6738915" cy="22193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10D88A-15B0-4AD7-B7D5-B3D84F5BEA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868"/>
          <a:stretch/>
        </p:blipFill>
        <p:spPr>
          <a:xfrm>
            <a:off x="5660528" y="3856096"/>
            <a:ext cx="5908756" cy="5048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78B805-C173-47D6-88EE-A27752C81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921" y="4360991"/>
            <a:ext cx="4172532" cy="3429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41461E5-E1A8-4933-80F6-07C72ED62637}"/>
                  </a:ext>
                </a:extLst>
              </p14:cNvPr>
              <p14:cNvContentPartPr/>
              <p14:nvPr/>
            </p14:nvContentPartPr>
            <p14:xfrm>
              <a:off x="1187280" y="2108160"/>
              <a:ext cx="10154160" cy="24386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41461E5-E1A8-4933-80F6-07C72ED626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920" y="2098800"/>
                <a:ext cx="10172880" cy="245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826B9D-CE26-4CAA-A660-C43C23B8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93" y="1185549"/>
            <a:ext cx="5077534" cy="44869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2C290F-D3D9-41D1-9BD9-CF5CDEFB3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40" y="1240994"/>
            <a:ext cx="4901213" cy="44869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0A8CD19-8152-47D8-9AC9-BA086B4C8894}"/>
                  </a:ext>
                </a:extLst>
              </p14:cNvPr>
              <p14:cNvContentPartPr/>
              <p14:nvPr/>
            </p14:nvContentPartPr>
            <p14:xfrm>
              <a:off x="6661080" y="2654280"/>
              <a:ext cx="2350080" cy="603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0A8CD19-8152-47D8-9AC9-BA086B4C8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1720" y="2644920"/>
                <a:ext cx="2368800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98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9BD4A3-3CD0-432D-8D74-6349A629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3" y="1473309"/>
            <a:ext cx="5534797" cy="29817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27A4F6-A240-4D42-88A7-41FED1478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16" y="1298040"/>
            <a:ext cx="6073695" cy="31570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E06E937-2422-4378-ABC8-FAFFFFF03C96}"/>
                  </a:ext>
                </a:extLst>
              </p14:cNvPr>
              <p14:cNvContentPartPr/>
              <p14:nvPr/>
            </p14:nvContentPartPr>
            <p14:xfrm>
              <a:off x="1028520" y="2521080"/>
              <a:ext cx="743400" cy="572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E06E937-2422-4378-ABC8-FAFFFFF03C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160" y="2511720"/>
                <a:ext cx="76212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56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8" y="3074671"/>
            <a:ext cx="427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988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"/>
            <a:ext cx="12204000" cy="973275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2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106359" y="163690"/>
              <a:ext cx="2592375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4243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4247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4" y="29905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4" y="3838655"/>
            <a:ext cx="336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732C55EA-48F5-4564-B174-995463BC2C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5" y="2162228"/>
            <a:ext cx="3827145" cy="2391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45627D-7B06-432A-B776-E4C40FC38239}"/>
              </a:ext>
            </a:extLst>
          </p:cNvPr>
          <p:cNvSpPr txBox="1"/>
          <p:nvPr/>
        </p:nvSpPr>
        <p:spPr>
          <a:xfrm>
            <a:off x="5490503" y="1489958"/>
            <a:ext cx="6159849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Traditional methods suffer from two shortcomings that the trees obtained from off-the-shelf dependency parsers are </a:t>
            </a:r>
            <a:r>
              <a:rPr lang="en-US" altLang="zh-CN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static </a:t>
            </a:r>
            <a:r>
              <a:rPr lang="en-US" altLang="zh-CN" sz="1600" dirty="0">
                <a:cs typeface="Times New Roman" panose="02020603050405020304" pitchFamily="18" charset="0"/>
              </a:rPr>
              <a:t>and an inaccurate parse tree could lead to </a:t>
            </a:r>
            <a:r>
              <a:rPr lang="en-US" altLang="zh-CN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error propagation</a:t>
            </a:r>
            <a:r>
              <a:rPr lang="en-US" altLang="zh-CN" sz="1600" dirty="0">
                <a:cs typeface="Times New Roman" panose="02020603050405020304" pitchFamily="18" charset="0"/>
              </a:rPr>
              <a:t> downstream in the pipeline,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Attention-based models may suffer from overly focusing on the frequent words that express sentiment polarity while </a:t>
            </a:r>
            <a:r>
              <a:rPr lang="en-US" altLang="zh-CN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ignoring low-frequency ones.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Author propose  a model that learns Aspect-Centric Latent Trees(ACLT). ACLT model is able to learn an aspect centric latent tree with a root refinement strategy to </a:t>
            </a:r>
            <a:r>
              <a:rPr lang="en-US" altLang="zh-CN" sz="1600" dirty="0">
                <a:solidFill>
                  <a:srgbClr val="FF0000"/>
                </a:solidFill>
                <a:cs typeface="Times New Roman" panose="02020603050405020304" pitchFamily="18" charset="0"/>
              </a:rPr>
              <a:t>better correlate the aspect and opinion words</a:t>
            </a:r>
            <a:r>
              <a:rPr lang="en-US" altLang="zh-CN" sz="1600" dirty="0">
                <a:cs typeface="Times New Roman" panose="02020603050405020304" pitchFamily="18" charset="0"/>
              </a:rPr>
              <a:t> than the standard parse tree</a:t>
            </a:r>
            <a:endParaRPr lang="zh-CN" altLang="en-US" sz="1600" dirty="0"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C2AB5D-5FB9-4311-8915-3831D3585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2370"/>
            <a:ext cx="5568862" cy="48757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40AEF8A-416B-48D1-8BEC-A41ED8055FEF}"/>
                  </a:ext>
                </a:extLst>
              </p14:cNvPr>
              <p14:cNvContentPartPr/>
              <p14:nvPr/>
            </p14:nvContentPartPr>
            <p14:xfrm>
              <a:off x="355680" y="1771560"/>
              <a:ext cx="10643040" cy="31309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40AEF8A-416B-48D1-8BEC-A41ED8055F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20" y="1762200"/>
                <a:ext cx="10661760" cy="314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1B7977-1FA9-4132-902D-16839815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800" y="1253474"/>
            <a:ext cx="6239959" cy="53181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A62BD68-9EDB-4A06-9519-5F28012E513A}"/>
                  </a:ext>
                </a:extLst>
              </p14:cNvPr>
              <p14:cNvContentPartPr/>
              <p14:nvPr/>
            </p14:nvContentPartPr>
            <p14:xfrm>
              <a:off x="3473280" y="5607000"/>
              <a:ext cx="2337480" cy="101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A62BD68-9EDB-4A06-9519-5F28012E51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920" y="5597640"/>
                <a:ext cx="235620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46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6A8C2B-FBBA-4467-8F4D-866F40A74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8" r="1674"/>
          <a:stretch/>
        </p:blipFill>
        <p:spPr>
          <a:xfrm>
            <a:off x="589869" y="1661745"/>
            <a:ext cx="4430538" cy="42645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ED1DC05-C1DD-4631-B9FD-EF3BFA071864}"/>
              </a:ext>
            </a:extLst>
          </p:cNvPr>
          <p:cNvSpPr txBox="1"/>
          <p:nvPr/>
        </p:nvSpPr>
        <p:spPr>
          <a:xfrm>
            <a:off x="5329898" y="1918539"/>
            <a:ext cx="6394153" cy="333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Times New Roman" panose="02020603050405020304" pitchFamily="18" charset="0"/>
              </a:rPr>
              <a:t>Given a sentence </a:t>
            </a:r>
            <a:r>
              <a:rPr lang="en-US" altLang="zh-CN" b="1" i="1" dirty="0">
                <a:cs typeface="Times New Roman" panose="02020603050405020304" pitchFamily="18" charset="0"/>
              </a:rPr>
              <a:t>s</a:t>
            </a:r>
            <a:r>
              <a:rPr lang="en-US" altLang="zh-CN" dirty="0">
                <a:cs typeface="Times New Roman" panose="02020603050405020304" pitchFamily="18" charset="0"/>
              </a:rPr>
              <a:t> = [w</a:t>
            </a:r>
            <a:r>
              <a:rPr lang="en-US" altLang="zh-CN" baseline="-25000" dirty="0">
                <a:cs typeface="Times New Roman" panose="02020603050405020304" pitchFamily="18" charset="0"/>
              </a:rPr>
              <a:t>1</a:t>
            </a:r>
            <a:r>
              <a:rPr lang="en-US" altLang="zh-CN" dirty="0">
                <a:cs typeface="Times New Roman" panose="02020603050405020304" pitchFamily="18" charset="0"/>
              </a:rPr>
              <a:t>, ..., 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]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Times New Roman" panose="02020603050405020304" pitchFamily="18" charset="0"/>
              </a:rPr>
              <a:t>The corresponding aspect term </a:t>
            </a:r>
            <a:r>
              <a:rPr lang="en-US" altLang="zh-CN" b="1" i="1" dirty="0">
                <a:cs typeface="Times New Roman" panose="02020603050405020304" pitchFamily="18" charset="0"/>
              </a:rPr>
              <a:t>a</a:t>
            </a:r>
            <a:r>
              <a:rPr lang="en-US" altLang="zh-CN" dirty="0">
                <a:cs typeface="Times New Roman" panose="02020603050405020304" pitchFamily="18" charset="0"/>
              </a:rPr>
              <a:t> = [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i</a:t>
            </a:r>
            <a:r>
              <a:rPr lang="en-US" altLang="zh-CN" dirty="0">
                <a:cs typeface="Times New Roman" panose="02020603050405020304" pitchFamily="18" charset="0"/>
              </a:rPr>
              <a:t> , ..., 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j</a:t>
            </a:r>
            <a:r>
              <a:rPr lang="en-US" altLang="zh-CN" dirty="0">
                <a:cs typeface="Times New Roman" panose="02020603050405020304" pitchFamily="18" charset="0"/>
              </a:rPr>
              <a:t> ] (1 ≤ </a:t>
            </a:r>
            <a:r>
              <a:rPr lang="en-US" altLang="zh-CN" dirty="0" err="1">
                <a:cs typeface="Times New Roman" panose="02020603050405020304" pitchFamily="18" charset="0"/>
              </a:rPr>
              <a:t>i</a:t>
            </a:r>
            <a:r>
              <a:rPr lang="en-US" altLang="zh-CN" dirty="0">
                <a:cs typeface="Times New Roman" panose="02020603050405020304" pitchFamily="18" charset="0"/>
              </a:rPr>
              <a:t> ≤ j ≤ n)</a:t>
            </a:r>
          </a:p>
          <a:p>
            <a:pPr>
              <a:lnSpc>
                <a:spcPct val="200000"/>
              </a:lnSpc>
            </a:pPr>
            <a:r>
              <a:rPr lang="en-US" altLang="zh-CN" b="1" dirty="0"/>
              <a:t>x</a:t>
            </a:r>
            <a:r>
              <a:rPr lang="en-US" altLang="zh-CN" dirty="0"/>
              <a:t> = ([CLS] </a:t>
            </a:r>
            <a:r>
              <a:rPr lang="en-US" altLang="zh-CN" dirty="0">
                <a:cs typeface="Times New Roman" panose="02020603050405020304" pitchFamily="18" charset="0"/>
              </a:rPr>
              <a:t>w</a:t>
            </a:r>
            <a:r>
              <a:rPr lang="en-US" altLang="zh-CN" baseline="-25000" dirty="0">
                <a:cs typeface="Times New Roman" panose="02020603050405020304" pitchFamily="18" charset="0"/>
              </a:rPr>
              <a:t>1</a:t>
            </a:r>
            <a:r>
              <a:rPr lang="en-US" altLang="zh-CN" dirty="0">
                <a:cs typeface="Times New Roman" panose="02020603050405020304" pitchFamily="18" charset="0"/>
              </a:rPr>
              <a:t>, ..., 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n</a:t>
            </a:r>
            <a:r>
              <a:rPr lang="en-US" altLang="zh-CN" dirty="0"/>
              <a:t>[SEP] 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i</a:t>
            </a:r>
            <a:r>
              <a:rPr lang="en-US" altLang="zh-CN" dirty="0">
                <a:cs typeface="Times New Roman" panose="02020603050405020304" pitchFamily="18" charset="0"/>
              </a:rPr>
              <a:t> , ..., </a:t>
            </a:r>
            <a:r>
              <a:rPr lang="en-US" altLang="zh-CN" dirty="0" err="1">
                <a:cs typeface="Times New Roman" panose="02020603050405020304" pitchFamily="18" charset="0"/>
              </a:rPr>
              <a:t>w</a:t>
            </a:r>
            <a:r>
              <a:rPr lang="en-US" altLang="zh-CN" baseline="-25000" dirty="0" err="1">
                <a:cs typeface="Times New Roman" panose="02020603050405020304" pitchFamily="18" charset="0"/>
              </a:rPr>
              <a:t>j</a:t>
            </a:r>
            <a:r>
              <a:rPr lang="en-US" altLang="zh-CN" dirty="0"/>
              <a:t> [SEP]).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en-US" altLang="zh-CN" dirty="0">
                <a:cs typeface="Times New Roman" panose="02020603050405020304" pitchFamily="18" charset="0"/>
              </a:rPr>
              <a:t>H can be obtained via BERT(</a:t>
            </a:r>
            <a:r>
              <a:rPr lang="en-US" altLang="zh-CN" b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), where </a:t>
            </a:r>
            <a:r>
              <a:rPr lang="en-US" altLang="zh-CN" b="1" dirty="0">
                <a:cs typeface="Times New Roman" panose="02020603050405020304" pitchFamily="18" charset="0"/>
              </a:rPr>
              <a:t>H</a:t>
            </a:r>
            <a:r>
              <a:rPr lang="en-US" altLang="zh-CN" dirty="0">
                <a:cs typeface="Times New Roman" panose="02020603050405020304" pitchFamily="18" charset="0"/>
              </a:rPr>
              <a:t> = [</a:t>
            </a:r>
            <a:r>
              <a:rPr lang="en-US" altLang="zh-CN" b="1" i="1" dirty="0">
                <a:cs typeface="Times New Roman" panose="02020603050405020304" pitchFamily="18" charset="0"/>
              </a:rPr>
              <a:t>h</a:t>
            </a:r>
            <a:r>
              <a:rPr lang="en-US" altLang="zh-CN" b="1" i="1" baseline="-25000" dirty="0">
                <a:cs typeface="Times New Roman" panose="02020603050405020304" pitchFamily="18" charset="0"/>
              </a:rPr>
              <a:t>1</a:t>
            </a:r>
            <a:r>
              <a:rPr lang="en-US" altLang="zh-CN" dirty="0">
                <a:cs typeface="Times New Roman" panose="02020603050405020304" pitchFamily="18" charset="0"/>
              </a:rPr>
              <a:t>, ..., </a:t>
            </a:r>
            <a:r>
              <a:rPr lang="en-US" altLang="zh-CN" b="1" i="1" dirty="0" err="1">
                <a:cs typeface="Times New Roman" panose="02020603050405020304" pitchFamily="18" charset="0"/>
              </a:rPr>
              <a:t>h</a:t>
            </a:r>
            <a:r>
              <a:rPr lang="en-US" altLang="zh-CN" b="1" i="1" baseline="-25000" dirty="0" err="1"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], </a:t>
            </a:r>
          </a:p>
          <a:p>
            <a:pPr>
              <a:lnSpc>
                <a:spcPct val="200000"/>
              </a:lnSpc>
            </a:pPr>
            <a:r>
              <a:rPr lang="en-US" altLang="zh-CN" b="1" i="1" dirty="0">
                <a:cs typeface="Times New Roman" panose="02020603050405020304" pitchFamily="18" charset="0"/>
              </a:rPr>
              <a:t>h</a:t>
            </a:r>
            <a:r>
              <a:rPr lang="en-US" altLang="zh-CN" b="1" i="1" baseline="-25000" dirty="0">
                <a:cs typeface="Times New Roman" panose="02020603050405020304" pitchFamily="18" charset="0"/>
              </a:rPr>
              <a:t>i</a:t>
            </a:r>
            <a:r>
              <a:rPr lang="en-US" altLang="zh-CN" dirty="0">
                <a:cs typeface="Times New Roman" panose="02020603050405020304" pitchFamily="18" charset="0"/>
              </a:rPr>
              <a:t> ∈ </a:t>
            </a:r>
            <a:r>
              <a:rPr lang="en-US" altLang="zh-CN" b="1" dirty="0">
                <a:cs typeface="Times New Roman" panose="02020603050405020304" pitchFamily="18" charset="0"/>
              </a:rPr>
              <a:t>H</a:t>
            </a:r>
            <a:r>
              <a:rPr lang="en-US" altLang="zh-CN" dirty="0">
                <a:cs typeface="Times New Roman" panose="02020603050405020304" pitchFamily="18" charset="0"/>
              </a:rPr>
              <a:t> represents the contextualized representation of the </a:t>
            </a:r>
            <a:r>
              <a:rPr lang="en-US" altLang="zh-CN" b="1" dirty="0" err="1">
                <a:cs typeface="Times New Roman" panose="02020603050405020304" pitchFamily="18" charset="0"/>
              </a:rPr>
              <a:t>i</a:t>
            </a:r>
            <a:r>
              <a:rPr lang="en-US" altLang="zh-CN" dirty="0" err="1">
                <a:cs typeface="Times New Roman" panose="02020603050405020304" pitchFamily="18" charset="0"/>
              </a:rPr>
              <a:t>-th</a:t>
            </a:r>
            <a:r>
              <a:rPr lang="en-US" altLang="zh-CN" dirty="0">
                <a:cs typeface="Times New Roman" panose="02020603050405020304" pitchFamily="18" charset="0"/>
              </a:rPr>
              <a:t> token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6517AB6-F35C-4279-956A-51763CE3F22C}"/>
                  </a:ext>
                </a:extLst>
              </p14:cNvPr>
              <p14:cNvContentPartPr/>
              <p14:nvPr/>
            </p14:nvContentPartPr>
            <p14:xfrm>
              <a:off x="5486400" y="2463840"/>
              <a:ext cx="5080320" cy="17337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6517AB6-F35C-4279-956A-51763CE3F2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7040" y="2454480"/>
                <a:ext cx="5099040" cy="17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12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6A8C2B-FBBA-4467-8F4D-866F40A74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8" r="1674"/>
          <a:stretch/>
        </p:blipFill>
        <p:spPr>
          <a:xfrm>
            <a:off x="589869" y="1661745"/>
            <a:ext cx="4430538" cy="42645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00C825-B6A8-475E-9B5B-175D79DB0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917" y="2248485"/>
            <a:ext cx="5306165" cy="5620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6F6731-A869-40D0-9EEB-5166C1DE6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452" y="2979393"/>
            <a:ext cx="1228896" cy="3810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F0B84F-7A8A-4492-B3F1-175C6F226D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519" b="3883"/>
          <a:stretch/>
        </p:blipFill>
        <p:spPr>
          <a:xfrm>
            <a:off x="6749997" y="3076495"/>
            <a:ext cx="4116123" cy="2197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3D8631E-F8CF-48AC-80A7-D9474ABAC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4899" y="3458501"/>
            <a:ext cx="1086002" cy="33342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8D2B65-D276-4C48-A827-61668AF941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901" y="3485175"/>
            <a:ext cx="2553056" cy="3143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7906371-5D38-4CF9-BDA5-AFB71C68F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022" y="3864381"/>
            <a:ext cx="4334480" cy="5715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F33B1D-384A-4EED-B78C-17CEF6381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3452" y="4582804"/>
            <a:ext cx="5258534" cy="68589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C4528EA-866A-4877-B9CF-37B1ADA4F9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1708" y="4941052"/>
            <a:ext cx="3403794" cy="5144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FB699C7-81C3-4F23-9479-C066F78ABE7F}"/>
                  </a:ext>
                </a:extLst>
              </p14:cNvPr>
              <p14:cNvContentPartPr/>
              <p14:nvPr/>
            </p14:nvContentPartPr>
            <p14:xfrm>
              <a:off x="2432160" y="2451240"/>
              <a:ext cx="7201080" cy="14353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FB699C7-81C3-4F23-9479-C066F78ABE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22800" y="2441880"/>
                <a:ext cx="7219800" cy="14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37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3FDD75-113A-40C2-AA40-371CA4A013B5}"/>
              </a:ext>
            </a:extLst>
          </p:cNvPr>
          <p:cNvSpPr txBox="1"/>
          <p:nvPr/>
        </p:nvSpPr>
        <p:spPr>
          <a:xfrm>
            <a:off x="7763881" y="1395393"/>
            <a:ext cx="4509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Marginal probability of the dependency edge.</a:t>
            </a:r>
            <a:endParaRPr lang="zh-CN" altLang="en-US" sz="20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3C09BD9-751B-4EAD-82E6-81BD32F8C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3" r="2456"/>
          <a:stretch/>
        </p:blipFill>
        <p:spPr>
          <a:xfrm>
            <a:off x="7236920" y="2195267"/>
            <a:ext cx="4623666" cy="14542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0CC61C-2A85-4C1B-BB23-FFDE4B3E9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781" y="3833496"/>
            <a:ext cx="4052256" cy="10273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9A1807-2D47-469D-A95C-808C82DB4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781" y="4860828"/>
            <a:ext cx="2730435" cy="1454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3F76A0-AA3F-4012-BC2E-649D6766AC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4"/>
          <a:stretch/>
        </p:blipFill>
        <p:spPr>
          <a:xfrm>
            <a:off x="212617" y="1282988"/>
            <a:ext cx="3214553" cy="42128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9C3911-79CC-47E3-8EEB-DE410EEE64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6" t="-1" r="690" b="1264"/>
          <a:stretch/>
        </p:blipFill>
        <p:spPr>
          <a:xfrm>
            <a:off x="3444926" y="2195266"/>
            <a:ext cx="4227140" cy="322898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BD60337-7DDB-480C-AD41-9F979AEF9F0E}"/>
              </a:ext>
            </a:extLst>
          </p:cNvPr>
          <p:cNvSpPr txBox="1"/>
          <p:nvPr/>
        </p:nvSpPr>
        <p:spPr>
          <a:xfrm>
            <a:off x="3427170" y="1699422"/>
            <a:ext cx="3311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Laplace Transformation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10CD5774-88B8-45BA-AA94-F27117F53842}"/>
                  </a:ext>
                </a:extLst>
              </p14:cNvPr>
              <p14:cNvContentPartPr/>
              <p14:nvPr/>
            </p14:nvContentPartPr>
            <p14:xfrm>
              <a:off x="1847880" y="1930320"/>
              <a:ext cx="9887400" cy="36770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10CD5774-88B8-45BA-AA94-F27117F538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38520" y="1920960"/>
                <a:ext cx="990612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89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D38E9B-FF82-415B-9D16-25AD285B8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1" t="35017" r="4724"/>
          <a:stretch/>
        </p:blipFill>
        <p:spPr>
          <a:xfrm>
            <a:off x="441879" y="4637762"/>
            <a:ext cx="3390049" cy="12642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E1A43E-6A8C-4E55-A913-BCC8E769B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842" y="2436351"/>
            <a:ext cx="3487779" cy="16615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D25520-85AC-47D3-A9DC-7B59056D2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928" y="4264899"/>
            <a:ext cx="3900840" cy="17257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CA02BDD-1095-4CC3-9383-EED57FBDC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845" y="2374303"/>
            <a:ext cx="3355170" cy="3174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D1DD20-472E-4319-A0E9-12A87D1CA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074" y="3843008"/>
            <a:ext cx="3117941" cy="4049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95F1059-F8F3-4C68-94A5-3FB63BCF55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139" y="5033573"/>
            <a:ext cx="3117942" cy="5196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7BEB929-27D8-4C0E-B75E-2CDD9245A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4842" y="1650121"/>
            <a:ext cx="3019846" cy="6192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B723CE3-E913-4C01-9729-4B4685B128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95" y="1650121"/>
            <a:ext cx="3096057" cy="271500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1AC7AE3-17BF-42DE-A5AC-8D99B78A507D}"/>
              </a:ext>
            </a:extLst>
          </p:cNvPr>
          <p:cNvSpPr txBox="1"/>
          <p:nvPr/>
        </p:nvSpPr>
        <p:spPr>
          <a:xfrm>
            <a:off x="7959156" y="1620466"/>
            <a:ext cx="2838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Classifier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80A31D0-B853-450A-BDD1-DEBE12E613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437" y="4459176"/>
            <a:ext cx="3337363" cy="21261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3C64C15-380A-44FC-9DB2-E8DA7FA80C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156" y="2946463"/>
            <a:ext cx="3723859" cy="63127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67EAC69-BDFA-4461-BC5A-F9EF478EC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14" y="6183073"/>
            <a:ext cx="4591414" cy="5664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0845314-5102-41EB-A253-87C31A76A5CE}"/>
                  </a:ext>
                </a:extLst>
              </p14:cNvPr>
              <p14:cNvContentPartPr/>
              <p14:nvPr/>
            </p14:nvContentPartPr>
            <p14:xfrm>
              <a:off x="495360" y="3473280"/>
              <a:ext cx="1568880" cy="1695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0845314-5102-41EB-A253-87C31A76A5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000" y="3463920"/>
                <a:ext cx="1587600" cy="17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10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758047"/>
            <a:ext cx="10515600" cy="482947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E88BC3-B517-44F3-9B7D-B87D875C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-6815"/>
          <a:stretch/>
        </p:blipFill>
        <p:spPr>
          <a:xfrm>
            <a:off x="2277801" y="1612062"/>
            <a:ext cx="7336330" cy="36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14737</TotalTime>
  <Words>931</Words>
  <Application>Microsoft Office PowerPoint</Application>
  <PresentationFormat>宽屏</PresentationFormat>
  <Paragraphs>76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yin yabo</cp:lastModifiedBy>
  <cp:revision>1591</cp:revision>
  <dcterms:created xsi:type="dcterms:W3CDTF">2017-04-22T07:59:00Z</dcterms:created>
  <dcterms:modified xsi:type="dcterms:W3CDTF">2021-11-08T14:00:49Z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